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7.xml" Type="http://schemas.openxmlformats.org/officeDocument/2006/relationships/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slide2.xml" Type="http://schemas.openxmlformats.org/officeDocument/2006/relationships/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slide2.xml" Type="http://schemas.openxmlformats.org/officeDocument/2006/relationships/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https://linkedin.com/in/alessandrokuz" TargetMode="External" Type="http://schemas.openxmlformats.org/officeDocument/2006/relationships/hyperlink"/><Relationship Id="rId3" Target="https://www.kaggle.com/alessandrokuz" TargetMode="External" Type="http://schemas.openxmlformats.org/officeDocument/2006/relationships/hyperlink"/><Relationship Id="rId4" Target="https://github.com/AlessandroKuz" TargetMode="External" Type="http://schemas.openxmlformats.org/officeDocument/2006/relationships/hyperlink"/><Relationship Id="rId5" Target="https://www.cs.toronto.edu/~kriz/cifar.html" TargetMode="External" Type="http://schemas.openxmlformats.org/officeDocument/2006/relationships/hyperlink"/><Relationship Id="rId6" Target="https://arxiv.org/abs/1603.06560" TargetMode="External" Type="http://schemas.openxmlformats.org/officeDocument/2006/relationships/hyperlink"/><Relationship Id="rId7" Target="https://www.tensorflow.org/tutorials" TargetMode="External" Type="http://schemas.openxmlformats.org/officeDocument/2006/relationships/hyperlink"/><Relationship Id="rId8" Target="slide2.xml" Type="http://schemas.openxmlformats.org/officeDocument/2006/relationships/slide"/><Relationship Id="rId9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36478"/>
            <a:ext cx="11094244" cy="4101440"/>
            <a:chOff x="0" y="0"/>
            <a:chExt cx="14792326" cy="54685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06400"/>
              <a:ext cx="14792326" cy="353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0"/>
                </a:lnSpc>
              </a:pPr>
              <a:r>
                <a:rPr lang="en-US" sz="8700">
                  <a:solidFill>
                    <a:srgbClr val="000000"/>
                  </a:solidFill>
                  <a:latin typeface="Fira Sans Bold"/>
                </a:rPr>
                <a:t>Cifar-10 Classification </a:t>
              </a:r>
              <a:r>
                <a:rPr lang="en-US" sz="8700">
                  <a:solidFill>
                    <a:srgbClr val="000000"/>
                  </a:solidFill>
                  <a:latin typeface="Fira Sans"/>
                </a:rPr>
                <a:t>with Keras Tuner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663406"/>
              <a:ext cx="14792326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Alessandro Kuz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93956" y="104415"/>
              <a:ext cx="432316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Cifar-10 Classification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6067" y="9817770"/>
            <a:ext cx="324237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Medium"/>
              </a:rPr>
              <a:t>Monday 23/10/2023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160499" y="6534541"/>
            <a:ext cx="577271" cy="807886"/>
          </a:xfrm>
          <a:custGeom>
            <a:avLst/>
            <a:gdLst/>
            <a:ahLst/>
            <a:cxnLst/>
            <a:rect r="r" b="b" t="t" l="l"/>
            <a:pathLst>
              <a:path h="807886" w="577271">
                <a:moveTo>
                  <a:pt x="0" y="0"/>
                </a:moveTo>
                <a:lnTo>
                  <a:pt x="577271" y="0"/>
                </a:lnTo>
                <a:lnTo>
                  <a:pt x="577271" y="807886"/>
                </a:lnTo>
                <a:lnTo>
                  <a:pt x="0" y="807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656904"/>
            <a:ext cx="744396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Index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667463"/>
            <a:ext cx="81153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F4F4F4"/>
                </a:solidFill>
                <a:latin typeface="Fira Sans"/>
              </a:rPr>
              <a:t>Dataset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616209"/>
            <a:ext cx="81153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F4F4F4"/>
                </a:solidFill>
                <a:latin typeface="Fira Sans"/>
              </a:rPr>
              <a:t>Model Timeline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4564954"/>
            <a:ext cx="81153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F4F4F4"/>
                </a:solidFill>
                <a:latin typeface="Fira Sans"/>
              </a:rPr>
              <a:t>Results achieved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5513700"/>
            <a:ext cx="81153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F4F4F4"/>
                </a:solidFill>
                <a:latin typeface="Fira Sans"/>
              </a:rPr>
              <a:t>Conclusions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6462445"/>
            <a:ext cx="81153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F4F4F4"/>
                </a:solidFill>
                <a:latin typeface="Fira Sans"/>
                <a:hlinkClick r:id="rId2" action="ppaction://hlinksldjump"/>
              </a:rPr>
              <a:t>Resources and links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085227" y="8012519"/>
            <a:ext cx="807886" cy="807886"/>
          </a:xfrm>
          <a:custGeom>
            <a:avLst/>
            <a:gdLst/>
            <a:ahLst/>
            <a:cxnLst/>
            <a:rect r="r" b="b" t="t" l="l"/>
            <a:pathLst>
              <a:path h="807886" w="807886">
                <a:moveTo>
                  <a:pt x="0" y="0"/>
                </a:moveTo>
                <a:lnTo>
                  <a:pt x="807885" y="0"/>
                </a:lnTo>
                <a:lnTo>
                  <a:pt x="807885" y="807886"/>
                </a:lnTo>
                <a:lnTo>
                  <a:pt x="0" y="807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293956" y="104415"/>
              <a:ext cx="432316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Cifar-10 Classification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650623" y="2769356"/>
            <a:ext cx="6526559" cy="6526532"/>
            <a:chOff x="0" y="0"/>
            <a:chExt cx="6350025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0" t="-1072" r="0" b="-107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66858" y="2712206"/>
            <a:ext cx="6692442" cy="6670420"/>
            <a:chOff x="0" y="0"/>
            <a:chExt cx="1762619" cy="1756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62619" cy="1756818"/>
            </a:xfrm>
            <a:custGeom>
              <a:avLst/>
              <a:gdLst/>
              <a:ahLst/>
              <a:cxnLst/>
              <a:rect r="r" b="b" t="t" l="l"/>
              <a:pathLst>
                <a:path h="1756818" w="1762619">
                  <a:moveTo>
                    <a:pt x="0" y="0"/>
                  </a:moveTo>
                  <a:lnTo>
                    <a:pt x="1762619" y="0"/>
                  </a:lnTo>
                  <a:lnTo>
                    <a:pt x="1762619" y="1756818"/>
                  </a:lnTo>
                  <a:lnTo>
                    <a:pt x="0" y="1756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762619" cy="1775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2472512"/>
            <a:ext cx="7784689" cy="5342031"/>
            <a:chOff x="0" y="0"/>
            <a:chExt cx="10379585" cy="712270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10379585" cy="342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Fira Sans Medium"/>
                </a:rPr>
                <a:t>Dataset overview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654549"/>
              <a:ext cx="9298793" cy="346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Bold"/>
                </a:rPr>
                <a:t>60.000 </a:t>
              </a: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Images, </a:t>
              </a:r>
              <a:r>
                <a:rPr lang="en-US" sz="2499">
                  <a:solidFill>
                    <a:srgbClr val="000000"/>
                  </a:solidFill>
                  <a:latin typeface="Fira Sans Bold"/>
                </a:rPr>
                <a:t>equally split </a:t>
              </a: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in </a:t>
              </a:r>
              <a:r>
                <a:rPr lang="en-US" sz="2499">
                  <a:solidFill>
                    <a:srgbClr val="000000"/>
                  </a:solidFill>
                  <a:latin typeface="Fira Sans Bold"/>
                </a:rPr>
                <a:t>10 Classes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Image size: </a:t>
              </a:r>
              <a:r>
                <a:rPr lang="en-US" sz="2499">
                  <a:solidFill>
                    <a:srgbClr val="000000"/>
                  </a:solidFill>
                  <a:latin typeface="Fira Sans Bold"/>
                </a:rPr>
                <a:t>32x32</a:t>
              </a:r>
              <a:r>
                <a:rPr lang="en-US" sz="2499">
                  <a:solidFill>
                    <a:srgbClr val="000000"/>
                  </a:solidFill>
                  <a:latin typeface="Fira Sans"/>
                </a:rPr>
                <a:t>x3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Bold"/>
                </a:rPr>
                <a:t>Type:</a:t>
              </a: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 numpy Array - tf.data.Dataset </a:t>
              </a:r>
            </a:p>
            <a:p>
              <a:pPr>
                <a:lnSpc>
                  <a:spcPts val="3499"/>
                </a:lnSpc>
              </a:pPr>
            </a:p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Bold"/>
                </a:rPr>
                <a:t>Classes:</a:t>
              </a:r>
              <a:r>
                <a:rPr lang="en-US" sz="2499">
                  <a:solidFill>
                    <a:srgbClr val="000000"/>
                  </a:solidFill>
                  <a:latin typeface="Fira Sans"/>
                </a:rPr>
                <a:t> Airplane, Automobile, Bird, Cat, Deer, Dog, Frog, Horse, Ship, Truck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8968106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Fira Sans"/>
              </a:rPr>
              <a:t>Back to index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953284" y="1614900"/>
            <a:ext cx="774379" cy="611055"/>
          </a:xfrm>
          <a:custGeom>
            <a:avLst/>
            <a:gdLst/>
            <a:ahLst/>
            <a:cxnLst/>
            <a:rect r="r" b="b" t="t" l="l"/>
            <a:pathLst>
              <a:path h="611055" w="774379">
                <a:moveTo>
                  <a:pt x="0" y="0"/>
                </a:moveTo>
                <a:lnTo>
                  <a:pt x="774379" y="0"/>
                </a:lnTo>
                <a:lnTo>
                  <a:pt x="774379" y="611055"/>
                </a:lnTo>
                <a:lnTo>
                  <a:pt x="0" y="611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8572" y="8362981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31805" y="8198352"/>
            <a:ext cx="380203" cy="329258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17258" y="8198352"/>
            <a:ext cx="380203" cy="329258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05817" y="8217402"/>
            <a:ext cx="380203" cy="329258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94375" y="8198352"/>
            <a:ext cx="380203" cy="329258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4688669" y="2637995"/>
            <a:ext cx="8910662" cy="2819962"/>
          </a:xfrm>
          <a:custGeom>
            <a:avLst/>
            <a:gdLst/>
            <a:ahLst/>
            <a:cxnLst/>
            <a:rect r="r" b="b" t="t" l="l"/>
            <a:pathLst>
              <a:path h="2819962" w="8910662">
                <a:moveTo>
                  <a:pt x="0" y="0"/>
                </a:moveTo>
                <a:lnTo>
                  <a:pt x="8910662" y="0"/>
                </a:lnTo>
                <a:lnTo>
                  <a:pt x="8910662" y="2819962"/>
                </a:lnTo>
                <a:lnTo>
                  <a:pt x="0" y="2819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28700" y="5781601"/>
            <a:ext cx="3364925" cy="1847955"/>
            <a:chOff x="0" y="0"/>
            <a:chExt cx="4486566" cy="246394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1st Model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74349"/>
              <a:ext cx="4486566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000000"/>
                  </a:solidFill>
                  <a:latin typeface="Fira Sans Light"/>
                </a:rPr>
                <a:t>Multiple parameters tuned: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000000"/>
                  </a:solidFill>
                  <a:latin typeface="Fira Sans Light"/>
                </a:rPr>
                <a:t>kernels, neurons, regularizers, dropout...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317258" y="5781377"/>
            <a:ext cx="3364925" cy="1848178"/>
            <a:chOff x="0" y="0"/>
            <a:chExt cx="4486566" cy="246423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2nd Model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074646"/>
              <a:ext cx="4486566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Second re-run, to verify optimal parameters, model architecture overview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894375" y="5781377"/>
            <a:ext cx="3364925" cy="1848178"/>
            <a:chOff x="0" y="0"/>
            <a:chExt cx="4486566" cy="2464238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Tuned Model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074646"/>
              <a:ext cx="4486566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"/>
                </a:rPr>
                <a:t>Final Training of the model, accuracy evaluation, review of previous work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605817" y="5781377"/>
            <a:ext cx="3364925" cy="1848178"/>
            <a:chOff x="0" y="0"/>
            <a:chExt cx="4486566" cy="2464238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3rd Model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074646"/>
              <a:ext cx="4486566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Reduced parameters to optimal ones; only regularizers tuned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8700" y="1028700"/>
            <a:ext cx="81153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Models Timeline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8968106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Fira Sans"/>
              </a:rPr>
              <a:t>Back to index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3744" y="3144800"/>
            <a:ext cx="336492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/>
                </a:solidFill>
                <a:latin typeface="Fira Sans Light"/>
              </a:rPr>
              <a:t>The model uses a Convolution atchitecture, followed by a MLP;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/>
                </a:solidFill>
                <a:latin typeface="Fira Sans Light"/>
              </a:rPr>
              <a:t>Hyperband tuner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7457662" y="3573304"/>
            <a:ext cx="807886" cy="807886"/>
          </a:xfrm>
          <a:custGeom>
            <a:avLst/>
            <a:gdLst/>
            <a:ahLst/>
            <a:cxnLst/>
            <a:rect r="r" b="b" t="t" l="l"/>
            <a:pathLst>
              <a:path h="807886" w="807886">
                <a:moveTo>
                  <a:pt x="0" y="0"/>
                </a:moveTo>
                <a:lnTo>
                  <a:pt x="807885" y="0"/>
                </a:lnTo>
                <a:lnTo>
                  <a:pt x="807885" y="807886"/>
                </a:lnTo>
                <a:lnTo>
                  <a:pt x="0" y="807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801741" y="8012922"/>
            <a:ext cx="774379" cy="611055"/>
          </a:xfrm>
          <a:custGeom>
            <a:avLst/>
            <a:gdLst/>
            <a:ahLst/>
            <a:cxnLst/>
            <a:rect r="r" b="b" t="t" l="l"/>
            <a:pathLst>
              <a:path h="611055" w="774379">
                <a:moveTo>
                  <a:pt x="0" y="0"/>
                </a:moveTo>
                <a:lnTo>
                  <a:pt x="774378" y="0"/>
                </a:lnTo>
                <a:lnTo>
                  <a:pt x="774378" y="611056"/>
                </a:lnTo>
                <a:lnTo>
                  <a:pt x="0" y="611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06195" y="9384347"/>
            <a:ext cx="807886" cy="656591"/>
          </a:xfrm>
          <a:custGeom>
            <a:avLst/>
            <a:gdLst/>
            <a:ahLst/>
            <a:cxnLst/>
            <a:rect r="r" b="b" t="t" l="l"/>
            <a:pathLst>
              <a:path h="656591" w="807886">
                <a:moveTo>
                  <a:pt x="0" y="0"/>
                </a:moveTo>
                <a:lnTo>
                  <a:pt x="807885" y="0"/>
                </a:lnTo>
                <a:lnTo>
                  <a:pt x="807885" y="656591"/>
                </a:lnTo>
                <a:lnTo>
                  <a:pt x="0" y="656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22091" y="2647756"/>
            <a:ext cx="7321779" cy="6308994"/>
          </a:xfrm>
          <a:custGeom>
            <a:avLst/>
            <a:gdLst/>
            <a:ahLst/>
            <a:cxnLst/>
            <a:rect r="r" b="b" t="t" l="l"/>
            <a:pathLst>
              <a:path h="6308994" w="7321779">
                <a:moveTo>
                  <a:pt x="0" y="0"/>
                </a:moveTo>
                <a:lnTo>
                  <a:pt x="7321779" y="0"/>
                </a:lnTo>
                <a:lnTo>
                  <a:pt x="7321779" y="6308994"/>
                </a:lnTo>
                <a:lnTo>
                  <a:pt x="0" y="63089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028700"/>
            <a:ext cx="14766361" cy="2475051"/>
            <a:chOff x="0" y="0"/>
            <a:chExt cx="19688481" cy="330006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566643"/>
              <a:ext cx="19688481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4F4F4"/>
                  </a:solidFill>
                  <a:latin typeface="Fira Sans"/>
                </a:rPr>
                <a:t>Highest Accuracy: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0.75 </a:t>
              </a:r>
              <a:r>
                <a:rPr lang="en-US" sz="3600">
                  <a:solidFill>
                    <a:srgbClr val="F4F4F4"/>
                  </a:solidFill>
                  <a:latin typeface="Fira Sans"/>
                </a:rPr>
                <a:t>on Validation set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0"/>
              <a:ext cx="19688481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A4E473"/>
                  </a:solidFill>
                  <a:latin typeface="Fira Sans"/>
                </a:rPr>
                <a:t>Results achieved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27973" y="9220200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F4F4F4"/>
                </a:solidFill>
                <a:latin typeface="Fira Sans"/>
                <a:hlinkClick r:id="rId7" action="ppaction://hlinksldjump"/>
              </a:rPr>
              <a:t>Back to index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695498"/>
            <a:ext cx="6613374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Fira Sans Bold"/>
              </a:rPr>
              <a:t>Pros: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ira Sans"/>
              </a:rPr>
              <a:t>Helped to achieve higher accuracy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ira Sans"/>
              </a:rPr>
              <a:t>Good for choosing regularization parameters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06195" y="5651157"/>
            <a:ext cx="601589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trike="noStrike" u="none">
                <a:solidFill>
                  <a:srgbClr val="FFFFFF"/>
                </a:solidFill>
                <a:latin typeface="Fira Sans Bold"/>
              </a:rPr>
              <a:t>Cons: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Fira Sans"/>
              </a:rPr>
              <a:t>Slowes down model building and deployment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Fira Sans"/>
              </a:rPr>
              <a:t>Occasionally similar perfomances of known architectures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839887" y="1698135"/>
            <a:ext cx="7957376" cy="6890729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709236" y="2311693"/>
            <a:ext cx="634557" cy="807886"/>
          </a:xfrm>
          <a:custGeom>
            <a:avLst/>
            <a:gdLst/>
            <a:ahLst/>
            <a:cxnLst/>
            <a:rect r="r" b="b" t="t" l="l"/>
            <a:pathLst>
              <a:path h="807886" w="634557">
                <a:moveTo>
                  <a:pt x="0" y="0"/>
                </a:moveTo>
                <a:lnTo>
                  <a:pt x="634558" y="0"/>
                </a:lnTo>
                <a:lnTo>
                  <a:pt x="634558" y="807885"/>
                </a:lnTo>
                <a:lnTo>
                  <a:pt x="0" y="807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42108" y="4441228"/>
            <a:ext cx="570501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Hypertuning for big projects and slightly better performance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Perfomance / cost trade-off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Alternatives for improvents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9049"/>
            <a:ext cx="980652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Conclusions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968106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Fira Sans"/>
                <a:hlinkClick r:id="rId5" action="ppaction://hlinksldjump"/>
              </a:rPr>
              <a:t>Back to index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43210" y="-149599"/>
            <a:ext cx="5276948" cy="3270998"/>
            <a:chOff x="0" y="0"/>
            <a:chExt cx="3619627" cy="22436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2243682"/>
            </a:xfrm>
            <a:custGeom>
              <a:avLst/>
              <a:gdLst/>
              <a:ahLst/>
              <a:cxnLst/>
              <a:rect r="r" b="b" t="t" l="l"/>
              <a:pathLst>
                <a:path h="2243682" w="3619627">
                  <a:moveTo>
                    <a:pt x="3619627" y="1121841"/>
                  </a:moveTo>
                  <a:lnTo>
                    <a:pt x="2714752" y="2243682"/>
                  </a:lnTo>
                  <a:lnTo>
                    <a:pt x="904875" y="2243682"/>
                  </a:lnTo>
                  <a:lnTo>
                    <a:pt x="0" y="1121841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121841"/>
                  </a:lnTo>
                  <a:close/>
                </a:path>
              </a:pathLst>
            </a:custGeom>
            <a:solidFill>
              <a:srgbClr val="7BBD4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94905" y="962025"/>
            <a:ext cx="529292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Bold"/>
              </a:rPr>
              <a:t>Resources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4905" y="7851775"/>
            <a:ext cx="590288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ira Sans"/>
              </a:rPr>
              <a:t>Contacts &amp; Links: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ira Sans"/>
              </a:rPr>
              <a:t>LinkedIn: </a:t>
            </a:r>
            <a:r>
              <a:rPr lang="en-US" sz="2000" u="sng">
                <a:solidFill>
                  <a:srgbClr val="000000"/>
                </a:solidFill>
                <a:latin typeface="Fira Sans"/>
                <a:hlinkClick r:id="rId2" tooltip="https://linkedin.com/in/alessandrokuz"/>
              </a:rPr>
              <a:t>https://linkedin.com/in/alessandrokuz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ira Sans"/>
              </a:rPr>
              <a:t>Kaggle: </a:t>
            </a:r>
            <a:r>
              <a:rPr lang="en-US" sz="2000" u="sng">
                <a:solidFill>
                  <a:srgbClr val="000000"/>
                </a:solidFill>
                <a:latin typeface="Fira Sans"/>
                <a:hlinkClick r:id="rId3" tooltip="https://www.kaggle.com/alessandrokuz"/>
              </a:rPr>
              <a:t>https://www.kaggle.com/alessandrokuz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Fira Sans"/>
              </a:rPr>
              <a:t>GitHub: </a:t>
            </a:r>
            <a:r>
              <a:rPr lang="en-US" sz="2000" u="sng">
                <a:solidFill>
                  <a:srgbClr val="000000"/>
                </a:solidFill>
                <a:latin typeface="Fira Sans"/>
                <a:hlinkClick r:id="rId4" tooltip="https://github.com/AlessandroKuz"/>
              </a:rPr>
              <a:t>https://github.com/AlessandroKuz</a:t>
            </a:r>
          </a:p>
        </p:txBody>
      </p:sp>
      <p:grpSp>
        <p:nvGrpSpPr>
          <p:cNvPr name="Group 6" id="6"/>
          <p:cNvGrpSpPr/>
          <p:nvPr/>
        </p:nvGrpSpPr>
        <p:grpSpPr>
          <a:xfrm rot="10175587">
            <a:off x="11826042" y="-2424869"/>
            <a:ext cx="14990829" cy="12982128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64561" y="3886594"/>
            <a:ext cx="456569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Cifar-10 Dataset:</a:t>
            </a:r>
          </a:p>
          <a:p>
            <a:pPr>
              <a:lnSpc>
                <a:spcPts val="3919"/>
              </a:lnSpc>
            </a:pPr>
            <a:r>
              <a:rPr lang="en-US" sz="2799" u="sng">
                <a:solidFill>
                  <a:srgbClr val="000000"/>
                </a:solidFill>
                <a:latin typeface="Fira Sans Light"/>
                <a:hlinkClick r:id="rId5" tooltip="https://www.cs.toronto.edu/~kriz/cifar.html"/>
              </a:rPr>
              <a:t>https://www.cs.toronto.edu/~kriz/cifar.html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64561" y="7714861"/>
            <a:ext cx="456569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Hyperband tuner:</a:t>
            </a:r>
          </a:p>
          <a:p>
            <a:pPr>
              <a:lnSpc>
                <a:spcPts val="3919"/>
              </a:lnSpc>
            </a:pPr>
            <a:r>
              <a:rPr lang="en-US" sz="2799" u="sng">
                <a:solidFill>
                  <a:srgbClr val="000000"/>
                </a:solidFill>
                <a:latin typeface="Fira Sans Light"/>
                <a:hlinkClick r:id="rId6" tooltip="https://arxiv.org/abs/1603.06560"/>
              </a:rPr>
              <a:t>https://arxiv.org/abs/1603.06560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64561" y="5725795"/>
            <a:ext cx="4565699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Tensorflow tutorials::</a:t>
            </a:r>
          </a:p>
          <a:p>
            <a:pPr>
              <a:lnSpc>
                <a:spcPts val="3919"/>
              </a:lnSpc>
            </a:pPr>
            <a:r>
              <a:rPr lang="en-US" sz="2799" u="sng">
                <a:solidFill>
                  <a:srgbClr val="000000"/>
                </a:solidFill>
                <a:latin typeface="Fira Sans Light"/>
                <a:hlinkClick r:id="rId7" tooltip="https://www.tensorflow.org/tutorials"/>
              </a:rPr>
              <a:t>https://www.tensorflow.org/tutorials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593857" y="6256655"/>
            <a:ext cx="257478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Alessandro Kuz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35280" y="9220200"/>
            <a:ext cx="1524020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FFFFFF"/>
                </a:solidFill>
                <a:latin typeface="Fira Sans"/>
                <a:hlinkClick r:id="rId8" action="ppaction://hlinksldjump"/>
              </a:rPr>
              <a:t>Back to index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45499" y="5358524"/>
            <a:ext cx="2695869" cy="2334501"/>
            <a:chOff x="0" y="0"/>
            <a:chExt cx="4282440" cy="3708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23458" t="-14476" r="0" b="-28092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1488889" y="-1289385"/>
            <a:ext cx="2977778" cy="2578770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686485" y="2916444"/>
            <a:ext cx="2481390" cy="2148895"/>
            <a:chOff x="0" y="0"/>
            <a:chExt cx="3619627" cy="31346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80911" y="220814"/>
            <a:ext cx="613993" cy="807886"/>
          </a:xfrm>
          <a:custGeom>
            <a:avLst/>
            <a:gdLst/>
            <a:ahLst/>
            <a:cxnLst/>
            <a:rect r="r" b="b" t="t" l="l"/>
            <a:pathLst>
              <a:path h="807886" w="613993">
                <a:moveTo>
                  <a:pt x="0" y="0"/>
                </a:moveTo>
                <a:lnTo>
                  <a:pt x="613994" y="0"/>
                </a:lnTo>
                <a:lnTo>
                  <a:pt x="613994" y="807886"/>
                </a:lnTo>
                <a:lnTo>
                  <a:pt x="0" y="807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477307" y="7081970"/>
            <a:ext cx="807886" cy="611055"/>
          </a:xfrm>
          <a:custGeom>
            <a:avLst/>
            <a:gdLst/>
            <a:ahLst/>
            <a:cxnLst/>
            <a:rect r="r" b="b" t="t" l="l"/>
            <a:pathLst>
              <a:path h="611055" w="807886">
                <a:moveTo>
                  <a:pt x="0" y="0"/>
                </a:moveTo>
                <a:lnTo>
                  <a:pt x="807885" y="0"/>
                </a:lnTo>
                <a:lnTo>
                  <a:pt x="807885" y="611055"/>
                </a:lnTo>
                <a:lnTo>
                  <a:pt x="0" y="611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41368" y="5251372"/>
            <a:ext cx="2879763" cy="53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84"/>
              </a:lnSpc>
            </a:pPr>
            <a:r>
              <a:rPr lang="en-US" sz="3131">
                <a:solidFill>
                  <a:srgbClr val="000000"/>
                </a:solidFill>
                <a:latin typeface="Fira Sans Bold"/>
              </a:rPr>
              <a:t>Contacts &amp; Info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DAFyA3Ir2XI</dc:identifier>
  <dcterms:modified xsi:type="dcterms:W3CDTF">2011-08-01T06:04:30Z</dcterms:modified>
  <cp:revision>1</cp:revision>
  <dc:title>23/10/2023</dc:title>
</cp:coreProperties>
</file>